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49" r:id="rId2"/>
    <p:sldId id="293" r:id="rId3"/>
    <p:sldId id="346" r:id="rId4"/>
    <p:sldId id="279" r:id="rId5"/>
    <p:sldId id="350" r:id="rId6"/>
    <p:sldId id="354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351" r:id="rId24"/>
    <p:sldId id="285" r:id="rId25"/>
    <p:sldId id="409" r:id="rId26"/>
    <p:sldId id="410" r:id="rId27"/>
    <p:sldId id="352" r:id="rId28"/>
    <p:sldId id="357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359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391" r:id="rId54"/>
    <p:sldId id="353" r:id="rId5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6D3"/>
    <a:srgbClr val="269FD3"/>
    <a:srgbClr val="0C86B6"/>
    <a:srgbClr val="FFCCCC"/>
    <a:srgbClr val="FF9900"/>
    <a:srgbClr val="6666FF"/>
    <a:srgbClr val="9900FF"/>
    <a:srgbClr val="9933FF"/>
    <a:srgbClr val="366092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32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0D03E-A00B-4148-B7C4-0A80716CBB93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66F0-F63C-4B25-9331-7DFBF70FD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3279-6BF8-46AE-A013-2EBBD1BE229F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486A-523A-4169-A026-E9B7C8D19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486A-523A-4169-A026-E9B7C8D197E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02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486A-523A-4169-A026-E9B7C8D197E8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28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486A-523A-4169-A026-E9B7C8D197E8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36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486A-523A-4169-A026-E9B7C8D197E8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26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486A-523A-4169-A026-E9B7C8D197E8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02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2898" y="625060"/>
            <a:ext cx="8910846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616" y="244788"/>
            <a:ext cx="70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13860" y="257772"/>
            <a:ext cx="178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总体的主成分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71670" y="244788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样本主成分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09048" y="257772"/>
            <a:ext cx="224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非线性主成分分析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331165" y="693546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9"/>
          <p:cNvSpPr txBox="1"/>
          <p:nvPr userDrawn="1"/>
        </p:nvSpPr>
        <p:spPr>
          <a:xfrm>
            <a:off x="6350155" y="278890"/>
            <a:ext cx="198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主成分分析实践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TextBox 19"/>
          <p:cNvSpPr txBox="1"/>
          <p:nvPr userDrawn="1"/>
        </p:nvSpPr>
        <p:spPr>
          <a:xfrm>
            <a:off x="8397938" y="278890"/>
            <a:ext cx="84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33EB-063F-4D63-A402-718A06057984}" type="datetime1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51E7-F75D-4AA5-BB71-0C3D52630B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9EF3-9478-4275-BBE1-2BE3635C734D}" type="datetime1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5A7F-EC20-4BA8-A62C-D8F3AF1471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4199-62FE-47FF-8A15-AC42A1175E45}" type="datetime1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73B-9BF6-4BD2-9345-3D928FF04A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8987-91E6-4C67-A68C-FC6E7982C752}" type="datetime1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3314-406F-4B24-930B-8A8F20E77E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64CF-1DB2-4D4E-8540-3E4B36719D71}" type="datetime1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7F3B-30DA-4B9B-8D18-BD6E1D86FF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20A5A-CCD8-409A-AB4C-A478FD21F718}" type="datetime1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A5CC-AECD-4233-988E-9C9299CE12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2898" y="625060"/>
            <a:ext cx="8910846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616" y="244788"/>
            <a:ext cx="70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13860" y="257772"/>
            <a:ext cx="178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总体的主成分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71670" y="244788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样本主成分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09048" y="257772"/>
            <a:ext cx="224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非线性主成分分析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1605675" y="709465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9"/>
          <p:cNvSpPr txBox="1"/>
          <p:nvPr userDrawn="1"/>
        </p:nvSpPr>
        <p:spPr>
          <a:xfrm>
            <a:off x="6350155" y="278890"/>
            <a:ext cx="198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主成分分析实践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TextBox 19"/>
          <p:cNvSpPr txBox="1"/>
          <p:nvPr userDrawn="1"/>
        </p:nvSpPr>
        <p:spPr>
          <a:xfrm>
            <a:off x="8397938" y="278890"/>
            <a:ext cx="84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19081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2898" y="625060"/>
            <a:ext cx="8910846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616" y="244788"/>
            <a:ext cx="70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13860" y="257772"/>
            <a:ext cx="178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总体的主成分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71670" y="244788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样本主成分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09048" y="257772"/>
            <a:ext cx="224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非线性主成分分析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3211087" y="702302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9"/>
          <p:cNvSpPr txBox="1"/>
          <p:nvPr userDrawn="1"/>
        </p:nvSpPr>
        <p:spPr>
          <a:xfrm>
            <a:off x="6350155" y="278890"/>
            <a:ext cx="198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主成分分析实践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TextBox 19"/>
          <p:cNvSpPr txBox="1"/>
          <p:nvPr userDrawn="1"/>
        </p:nvSpPr>
        <p:spPr>
          <a:xfrm>
            <a:off x="8397938" y="278890"/>
            <a:ext cx="84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54133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2898" y="625060"/>
            <a:ext cx="8910846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616" y="244788"/>
            <a:ext cx="70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13860" y="257772"/>
            <a:ext cx="178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总体的主成分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71670" y="244788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样本主成分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09048" y="257772"/>
            <a:ext cx="224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非线性主成分分析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5130209" y="679208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9"/>
          <p:cNvSpPr txBox="1"/>
          <p:nvPr userDrawn="1"/>
        </p:nvSpPr>
        <p:spPr>
          <a:xfrm>
            <a:off x="6350155" y="278890"/>
            <a:ext cx="198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主成分分析实践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TextBox 19"/>
          <p:cNvSpPr txBox="1"/>
          <p:nvPr userDrawn="1"/>
        </p:nvSpPr>
        <p:spPr>
          <a:xfrm>
            <a:off x="8397938" y="278890"/>
            <a:ext cx="84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60462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2898" y="625060"/>
            <a:ext cx="8910846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616" y="244788"/>
            <a:ext cx="70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13860" y="257772"/>
            <a:ext cx="178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总体的主成分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71670" y="244788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样本主成分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09048" y="257772"/>
            <a:ext cx="224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非线性主成分分析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7244774" y="700118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9"/>
          <p:cNvSpPr txBox="1"/>
          <p:nvPr userDrawn="1"/>
        </p:nvSpPr>
        <p:spPr>
          <a:xfrm>
            <a:off x="6350155" y="278890"/>
            <a:ext cx="198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主成分分析实践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TextBox 19"/>
          <p:cNvSpPr txBox="1"/>
          <p:nvPr userDrawn="1"/>
        </p:nvSpPr>
        <p:spPr>
          <a:xfrm>
            <a:off x="8397938" y="278890"/>
            <a:ext cx="84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97205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2898" y="625060"/>
            <a:ext cx="8910846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616" y="244788"/>
            <a:ext cx="70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13860" y="257772"/>
            <a:ext cx="178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总体的主成分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71670" y="244788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样本主成分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09048" y="257772"/>
            <a:ext cx="224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非线性主成分分析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8623046" y="687699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9"/>
          <p:cNvSpPr txBox="1"/>
          <p:nvPr userDrawn="1"/>
        </p:nvSpPr>
        <p:spPr>
          <a:xfrm>
            <a:off x="6350155" y="278890"/>
            <a:ext cx="198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主成分分析实践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TextBox 19"/>
          <p:cNvSpPr txBox="1"/>
          <p:nvPr userDrawn="1"/>
        </p:nvSpPr>
        <p:spPr>
          <a:xfrm>
            <a:off x="8397938" y="278890"/>
            <a:ext cx="84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9964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72898" y="625060"/>
            <a:ext cx="669170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等腰三角形 14"/>
          <p:cNvSpPr/>
          <p:nvPr userDrawn="1"/>
        </p:nvSpPr>
        <p:spPr bwMode="auto">
          <a:xfrm flipV="1">
            <a:off x="2186587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43288" y="214363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问题的提出</a:t>
            </a:r>
          </a:p>
        </p:txBody>
      </p:sp>
      <p:sp>
        <p:nvSpPr>
          <p:cNvPr id="17" name="TextBox 17"/>
          <p:cNvSpPr txBox="1"/>
          <p:nvPr userDrawn="1"/>
        </p:nvSpPr>
        <p:spPr>
          <a:xfrm>
            <a:off x="1587448" y="210069"/>
            <a:ext cx="178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rgbClr val="2696D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基本概念</a:t>
            </a:r>
          </a:p>
        </p:txBody>
      </p:sp>
      <p:sp>
        <p:nvSpPr>
          <p:cNvPr id="21" name="TextBox 18"/>
          <p:cNvSpPr txBox="1"/>
          <p:nvPr userDrawn="1"/>
        </p:nvSpPr>
        <p:spPr>
          <a:xfrm>
            <a:off x="2747048" y="210069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交叉验证法</a:t>
            </a:r>
          </a:p>
        </p:txBody>
      </p:sp>
      <p:sp>
        <p:nvSpPr>
          <p:cNvPr id="22" name="TextBox 19"/>
          <p:cNvSpPr txBox="1"/>
          <p:nvPr userDrawn="1"/>
        </p:nvSpPr>
        <p:spPr>
          <a:xfrm>
            <a:off x="4253961" y="214363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自助法</a:t>
            </a:r>
          </a:p>
        </p:txBody>
      </p:sp>
      <p:sp>
        <p:nvSpPr>
          <p:cNvPr id="23" name="TextBox 19"/>
          <p:cNvSpPr txBox="1"/>
          <p:nvPr userDrawn="1"/>
        </p:nvSpPr>
        <p:spPr>
          <a:xfrm>
            <a:off x="5286988" y="203776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R</a:t>
            </a:r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语言实现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72898" y="625060"/>
            <a:ext cx="669170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269FD3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等腰三角形 14"/>
          <p:cNvSpPr/>
          <p:nvPr userDrawn="1"/>
        </p:nvSpPr>
        <p:spPr bwMode="auto">
          <a:xfrm flipV="1">
            <a:off x="3521843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269FD3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643" y="215972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问题的提出</a:t>
            </a:r>
          </a:p>
        </p:txBody>
      </p:sp>
      <p:sp>
        <p:nvSpPr>
          <p:cNvPr id="20" name="TextBox 17"/>
          <p:cNvSpPr txBox="1"/>
          <p:nvPr userDrawn="1"/>
        </p:nvSpPr>
        <p:spPr>
          <a:xfrm>
            <a:off x="1557133" y="210069"/>
            <a:ext cx="178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基本概念</a:t>
            </a:r>
          </a:p>
        </p:txBody>
      </p:sp>
      <p:sp>
        <p:nvSpPr>
          <p:cNvPr id="21" name="TextBox 18"/>
          <p:cNvSpPr txBox="1"/>
          <p:nvPr userDrawn="1"/>
        </p:nvSpPr>
        <p:spPr>
          <a:xfrm>
            <a:off x="2747048" y="210069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交叉验证法</a:t>
            </a:r>
          </a:p>
        </p:txBody>
      </p:sp>
      <p:sp>
        <p:nvSpPr>
          <p:cNvPr id="22" name="TextBox 19"/>
          <p:cNvSpPr txBox="1"/>
          <p:nvPr userDrawn="1"/>
        </p:nvSpPr>
        <p:spPr>
          <a:xfrm>
            <a:off x="4253961" y="214363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自助法</a:t>
            </a:r>
          </a:p>
        </p:txBody>
      </p:sp>
      <p:sp>
        <p:nvSpPr>
          <p:cNvPr id="23" name="TextBox 19"/>
          <p:cNvSpPr txBox="1"/>
          <p:nvPr userDrawn="1"/>
        </p:nvSpPr>
        <p:spPr>
          <a:xfrm>
            <a:off x="5286988" y="203776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R</a:t>
            </a:r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语言实现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 bwMode="auto">
          <a:xfrm flipV="1">
            <a:off x="72898" y="579341"/>
            <a:ext cx="669170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等腰三角形 15"/>
          <p:cNvSpPr/>
          <p:nvPr userDrawn="1"/>
        </p:nvSpPr>
        <p:spPr bwMode="auto">
          <a:xfrm flipV="1">
            <a:off x="4797231" y="715621"/>
            <a:ext cx="198783" cy="152400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269FD3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5"/>
          <p:cNvSpPr txBox="1"/>
          <p:nvPr userDrawn="1"/>
        </p:nvSpPr>
        <p:spPr>
          <a:xfrm>
            <a:off x="112643" y="215972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问题的提出</a:t>
            </a:r>
          </a:p>
        </p:txBody>
      </p:sp>
      <p:sp>
        <p:nvSpPr>
          <p:cNvPr id="21" name="TextBox 17"/>
          <p:cNvSpPr txBox="1"/>
          <p:nvPr userDrawn="1"/>
        </p:nvSpPr>
        <p:spPr>
          <a:xfrm>
            <a:off x="1557133" y="210069"/>
            <a:ext cx="178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基本概念</a:t>
            </a:r>
          </a:p>
        </p:txBody>
      </p:sp>
      <p:sp>
        <p:nvSpPr>
          <p:cNvPr id="22" name="TextBox 18"/>
          <p:cNvSpPr txBox="1"/>
          <p:nvPr userDrawn="1"/>
        </p:nvSpPr>
        <p:spPr>
          <a:xfrm>
            <a:off x="2747048" y="210069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交叉验证法</a:t>
            </a:r>
          </a:p>
        </p:txBody>
      </p:sp>
      <p:sp>
        <p:nvSpPr>
          <p:cNvPr id="23" name="TextBox 19"/>
          <p:cNvSpPr txBox="1"/>
          <p:nvPr userDrawn="1"/>
        </p:nvSpPr>
        <p:spPr>
          <a:xfrm>
            <a:off x="4253961" y="214363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自助法</a:t>
            </a:r>
          </a:p>
        </p:txBody>
      </p:sp>
      <p:sp>
        <p:nvSpPr>
          <p:cNvPr id="24" name="TextBox 19"/>
          <p:cNvSpPr txBox="1"/>
          <p:nvPr userDrawn="1"/>
        </p:nvSpPr>
        <p:spPr>
          <a:xfrm>
            <a:off x="5286988" y="203776"/>
            <a:ext cx="14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R</a:t>
            </a:r>
            <a:r>
              <a:rPr lang="zh-CN" alt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语言实现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9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png"/><Relationship Id="rId5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" y="1299618"/>
            <a:ext cx="3950789" cy="3950789"/>
          </a:xfrm>
          <a:prstGeom prst="rect">
            <a:avLst/>
          </a:prstGeom>
        </p:spPr>
      </p:pic>
      <p:grpSp>
        <p:nvGrpSpPr>
          <p:cNvPr id="15363" name="组合 4"/>
          <p:cNvGrpSpPr/>
          <p:nvPr/>
        </p:nvGrpSpPr>
        <p:grpSpPr bwMode="auto">
          <a:xfrm>
            <a:off x="0" y="333375"/>
            <a:ext cx="1489075" cy="419100"/>
            <a:chOff x="0" y="0"/>
            <a:chExt cx="1489439" cy="419100"/>
          </a:xfrm>
        </p:grpSpPr>
        <p:sp>
          <p:nvSpPr>
            <p:cNvPr id="15377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8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9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5364" name="矩形 8"/>
          <p:cNvSpPr/>
          <p:nvPr/>
        </p:nvSpPr>
        <p:spPr bwMode="auto">
          <a:xfrm>
            <a:off x="4686300" y="2134394"/>
            <a:ext cx="7105650" cy="1819275"/>
          </a:xfrm>
          <a:custGeom>
            <a:avLst/>
            <a:gdLst>
              <a:gd name="T0" fmla="*/ 0 w 6696075"/>
              <a:gd name="T1" fmla="*/ 0 h 1819275"/>
              <a:gd name="T2" fmla="*/ 9010271 w 6696075"/>
              <a:gd name="T3" fmla="*/ 19050 h 1819275"/>
              <a:gd name="T4" fmla="*/ 9010271 w 6696075"/>
              <a:gd name="T5" fmla="*/ 1809750 h 1819275"/>
              <a:gd name="T6" fmla="*/ 1510142 w 6696075"/>
              <a:gd name="T7" fmla="*/ 1819275 h 1819275"/>
              <a:gd name="T8" fmla="*/ 0 w 6696075"/>
              <a:gd name="T9" fmla="*/ 0 h 1819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6075" h="1819275">
                <a:moveTo>
                  <a:pt x="0" y="0"/>
                </a:moveTo>
                <a:lnTo>
                  <a:pt x="6696075" y="19050"/>
                </a:lnTo>
                <a:lnTo>
                  <a:pt x="6696075" y="1809750"/>
                </a:lnTo>
                <a:lnTo>
                  <a:pt x="1122277" y="1819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5" name="矩形 9"/>
          <p:cNvSpPr>
            <a:spLocks noChangeArrowheads="1"/>
          </p:cNvSpPr>
          <p:nvPr/>
        </p:nvSpPr>
        <p:spPr bwMode="auto">
          <a:xfrm>
            <a:off x="12020550" y="2143919"/>
            <a:ext cx="171450" cy="180022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6" name="等腰三角形 11"/>
          <p:cNvSpPr/>
          <p:nvPr/>
        </p:nvSpPr>
        <p:spPr bwMode="auto">
          <a:xfrm>
            <a:off x="5895975" y="2143919"/>
            <a:ext cx="5895975" cy="1800225"/>
          </a:xfrm>
          <a:custGeom>
            <a:avLst/>
            <a:gdLst>
              <a:gd name="T0" fmla="*/ 0 w 5895976"/>
              <a:gd name="T1" fmla="*/ 1800225 h 1800225"/>
              <a:gd name="T2" fmla="*/ 3586166 w 5895976"/>
              <a:gd name="T3" fmla="*/ 0 h 1800225"/>
              <a:gd name="T4" fmla="*/ 5895971 w 5895976"/>
              <a:gd name="T5" fmla="*/ 1800225 h 1800225"/>
              <a:gd name="T6" fmla="*/ 0 w 5895976"/>
              <a:gd name="T7" fmla="*/ 1800225 h 1800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5976" h="1800225">
                <a:moveTo>
                  <a:pt x="0" y="1800225"/>
                </a:moveTo>
                <a:lnTo>
                  <a:pt x="3586171" y="0"/>
                </a:lnTo>
                <a:lnTo>
                  <a:pt x="5895976" y="1800225"/>
                </a:lnTo>
                <a:lnTo>
                  <a:pt x="0" y="180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7" name="矩形 14"/>
          <p:cNvSpPr>
            <a:spLocks noChangeArrowheads="1"/>
          </p:cNvSpPr>
          <p:nvPr/>
        </p:nvSpPr>
        <p:spPr bwMode="auto">
          <a:xfrm>
            <a:off x="0" y="6448425"/>
            <a:ext cx="12192000" cy="4191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8" name="矩形 17"/>
          <p:cNvSpPr>
            <a:spLocks noChangeArrowheads="1"/>
          </p:cNvSpPr>
          <p:nvPr/>
        </p:nvSpPr>
        <p:spPr bwMode="auto">
          <a:xfrm>
            <a:off x="9271000" y="6448425"/>
            <a:ext cx="2921000" cy="422275"/>
          </a:xfrm>
          <a:prstGeom prst="rect">
            <a:avLst/>
          </a:pr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9" name="直角三角形 15"/>
          <p:cNvSpPr>
            <a:spLocks noChangeArrowheads="1"/>
          </p:cNvSpPr>
          <p:nvPr/>
        </p:nvSpPr>
        <p:spPr bwMode="auto">
          <a:xfrm rot="-2482782">
            <a:off x="9013825" y="6180138"/>
            <a:ext cx="622300" cy="544512"/>
          </a:xfrm>
          <a:prstGeom prst="rtTriangl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5370" name="组合 23"/>
          <p:cNvGrpSpPr/>
          <p:nvPr/>
        </p:nvGrpSpPr>
        <p:grpSpPr bwMode="auto">
          <a:xfrm>
            <a:off x="5705475" y="2623344"/>
            <a:ext cx="885825" cy="887412"/>
            <a:chOff x="0" y="0"/>
            <a:chExt cx="1236662" cy="1236662"/>
          </a:xfrm>
        </p:grpSpPr>
        <p:pic>
          <p:nvPicPr>
            <p:cNvPr id="15375" name="组合 2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26" y="343571"/>
              <a:ext cx="756779" cy="4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椭圆 22"/>
            <p:cNvSpPr>
              <a:spLocks noChangeArrowheads="1"/>
            </p:cNvSpPr>
            <p:nvPr/>
          </p:nvSpPr>
          <p:spPr bwMode="auto">
            <a:xfrm>
              <a:off x="0" y="0"/>
              <a:ext cx="1236662" cy="123666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5373" name="图片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49438"/>
            <a:ext cx="46259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6998085" y="2578533"/>
            <a:ext cx="434263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主成分分析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7260485" y="3419948"/>
            <a:ext cx="38622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principal component analysis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6001" y="87088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总体主成分的求法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08" y="1701090"/>
            <a:ext cx="7788052" cy="45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03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6001" y="87088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总体主成分的求法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11" y="1455662"/>
            <a:ext cx="7257549" cy="49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784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26161" y="68800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总体主成分的求法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" t="571" r="680" b="3333"/>
          <a:stretch/>
        </p:blipFill>
        <p:spPr>
          <a:xfrm>
            <a:off x="1856009" y="1272783"/>
            <a:ext cx="7420744" cy="51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668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26161" y="83024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总体主成分的性质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05" y="1415023"/>
            <a:ext cx="7679192" cy="49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990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7121" y="95216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总体主成分的性质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" r="-1218" b="41662"/>
          <a:stretch/>
        </p:blipFill>
        <p:spPr>
          <a:xfrm>
            <a:off x="1396586" y="1740142"/>
            <a:ext cx="9291734" cy="43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054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54725" y="89120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总体主成分的性质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70" y="1694106"/>
            <a:ext cx="8262749" cy="46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9827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54725" y="89120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总体主成分的性质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174" y="1475983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下面我们通过一个例子阐述总体主成分的计算方法。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4" y="2207463"/>
            <a:ext cx="8281684" cy="38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635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24245" y="804233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总体主成分的性质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73" y="1389008"/>
            <a:ext cx="7413383" cy="50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196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24245" y="804233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总体主成分的性质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73" y="1389008"/>
            <a:ext cx="7413383" cy="50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058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34405" y="825761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标准化变量的主成分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0" y="1515993"/>
                <a:ext cx="12131040" cy="4227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在实际问题中，通常有两种情形不适合直接从协方差矩阵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Σ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出发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求主成分。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一种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是各变量的单位不全相同，对同样的变量使用不同的单位直接进行主成分分析，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其结果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一般是不一样的，甚至差异较大，这样做出来的分析也没有意义。另一种是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各变量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的单位虽相同，但是其变量方差的差异较大，以至于主成分分析的结果往往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倾向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于方差大的变量，而方差小的变量几乎被忽略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因此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，对这两种情形，我们通常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先将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各原始变量做标准化处理，然后从标准化变量的协方差矩阵出发求主成分。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常用的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标准化变换为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endPara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/>
                  <a:t>其中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/>
                  <a:t>。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此时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 · · · , </m:t>
                        </m:r>
                        <m:sSubSup>
                          <m:sSub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的协方差矩阵为原 始变量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 · · · , 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的相关系数矩阵 </a:t>
                </a:r>
                <a14:m>
                  <m:oMath xmlns:m="http://schemas.openxmlformats.org/officeDocument/2006/math">
                    <m:r>
                      <a:rPr lang="el-GR" altLang="zh-CN" sz="24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l-GR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sz="2400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，其中：</a:t>
                </a:r>
                <a:endParaRPr lang="en-US" altLang="zh-CN" sz="2400" dirty="0" smtClean="0"/>
              </a:p>
              <a:p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5993"/>
                <a:ext cx="12131040" cy="4227311"/>
              </a:xfrm>
              <a:prstGeom prst="rect">
                <a:avLst/>
              </a:prstGeom>
              <a:blipFill>
                <a:blip r:embed="rId3"/>
                <a:stretch>
                  <a:fillRect l="-653" t="-1154" r="-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962" y="3761729"/>
            <a:ext cx="3196638" cy="7495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281" y="5113368"/>
            <a:ext cx="3583199" cy="10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6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>
            <a:spLocks noChangeArrowheads="1"/>
          </p:cNvSpPr>
          <p:nvPr/>
        </p:nvSpPr>
        <p:spPr bwMode="auto">
          <a:xfrm>
            <a:off x="0" y="0"/>
            <a:ext cx="447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6388" name="组合 14"/>
          <p:cNvGrpSpPr/>
          <p:nvPr/>
        </p:nvGrpSpPr>
        <p:grpSpPr bwMode="auto">
          <a:xfrm>
            <a:off x="7385050" y="1954213"/>
            <a:ext cx="3789363" cy="723900"/>
            <a:chOff x="0" y="0"/>
            <a:chExt cx="3788681" cy="724147"/>
          </a:xfrm>
        </p:grpSpPr>
        <p:sp>
          <p:nvSpPr>
            <p:cNvPr id="16395" name="矩形 12"/>
            <p:cNvSpPr>
              <a:spLocks noChangeArrowheads="1"/>
            </p:cNvSpPr>
            <p:nvPr/>
          </p:nvSpPr>
          <p:spPr bwMode="auto">
            <a:xfrm>
              <a:off x="0" y="0"/>
              <a:ext cx="1092746" cy="6113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7421" name="文本框 13"/>
            <p:cNvSpPr txBox="1">
              <a:spLocks noChangeArrowheads="1"/>
            </p:cNvSpPr>
            <p:nvPr/>
          </p:nvSpPr>
          <p:spPr bwMode="auto">
            <a:xfrm>
              <a:off x="1107876" y="201681"/>
              <a:ext cx="2680805" cy="52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13" name="文本框 15"/>
          <p:cNvSpPr txBox="1">
            <a:spLocks noChangeArrowheads="1"/>
          </p:cNvSpPr>
          <p:nvPr/>
        </p:nvSpPr>
        <p:spPr bwMode="auto">
          <a:xfrm>
            <a:off x="7385050" y="3044518"/>
            <a:ext cx="35750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、简介</a:t>
            </a:r>
            <a:endParaRPr lang="en-US" altLang="zh-CN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二、总体的主成分</a:t>
            </a:r>
            <a:endParaRPr lang="en-US" altLang="zh-CN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三、样本主成分</a:t>
            </a:r>
            <a:endParaRPr lang="en-US" altLang="zh-CN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四、非线性主成分分析</a:t>
            </a:r>
            <a:endParaRPr lang="en-US" altLang="zh-CN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五、主成分分析实践</a:t>
            </a:r>
            <a:endParaRPr lang="en-US" altLang="zh-CN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六、总结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394" name="直接连接符 22"/>
          <p:cNvCxnSpPr>
            <a:cxnSpLocks noChangeShapeType="1"/>
          </p:cNvCxnSpPr>
          <p:nvPr/>
        </p:nvCxnSpPr>
        <p:spPr bwMode="auto">
          <a:xfrm>
            <a:off x="7138312" y="2801938"/>
            <a:ext cx="3511550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圆角矩形 7"/>
          <p:cNvSpPr>
            <a:spLocks noChangeArrowheads="1"/>
          </p:cNvSpPr>
          <p:nvPr/>
        </p:nvSpPr>
        <p:spPr bwMode="auto">
          <a:xfrm rot="2700000">
            <a:off x="331788" y="2235200"/>
            <a:ext cx="1250950" cy="1285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" name="任意多边形 8"/>
          <p:cNvSpPr/>
          <p:nvPr/>
        </p:nvSpPr>
        <p:spPr bwMode="auto">
          <a:xfrm rot="2700000">
            <a:off x="-668338" y="4121150"/>
            <a:ext cx="1335088" cy="1335088"/>
          </a:xfrm>
          <a:custGeom>
            <a:avLst/>
            <a:gdLst>
              <a:gd name="T0" fmla="*/ 0 w 1335134"/>
              <a:gd name="T1" fmla="*/ 0 h 1335134"/>
              <a:gd name="T2" fmla="*/ 1058749 w 1335134"/>
              <a:gd name="T3" fmla="*/ 0 h 1335134"/>
              <a:gd name="T4" fmla="*/ 1334904 w 1335134"/>
              <a:gd name="T5" fmla="*/ 276155 h 1335134"/>
              <a:gd name="T6" fmla="*/ 1334904 w 1335134"/>
              <a:gd name="T7" fmla="*/ 1334904 h 1335134"/>
              <a:gd name="T8" fmla="*/ 0 w 1335134"/>
              <a:gd name="T9" fmla="*/ 0 h 1335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5134" h="1335134">
                <a:moveTo>
                  <a:pt x="0" y="0"/>
                </a:moveTo>
                <a:lnTo>
                  <a:pt x="1058929" y="0"/>
                </a:lnTo>
                <a:cubicBezTo>
                  <a:pt x="1211473" y="0"/>
                  <a:pt x="1335134" y="123661"/>
                  <a:pt x="1335134" y="276205"/>
                </a:cubicBezTo>
                <a:lnTo>
                  <a:pt x="1335134" y="1335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圆角矩形 14"/>
          <p:cNvSpPr>
            <a:spLocks noChangeArrowheads="1"/>
          </p:cNvSpPr>
          <p:nvPr/>
        </p:nvSpPr>
        <p:spPr bwMode="auto">
          <a:xfrm rot="2700000">
            <a:off x="4763294" y="2721769"/>
            <a:ext cx="627063" cy="644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圆角矩形 15"/>
          <p:cNvSpPr>
            <a:spLocks noChangeArrowheads="1"/>
          </p:cNvSpPr>
          <p:nvPr/>
        </p:nvSpPr>
        <p:spPr bwMode="auto">
          <a:xfrm rot="2700000">
            <a:off x="989807" y="3877469"/>
            <a:ext cx="503237" cy="517525"/>
          </a:xfrm>
          <a:prstGeom prst="roundRect">
            <a:avLst>
              <a:gd name="adj" fmla="val 16667"/>
            </a:avLst>
          </a:prstGeom>
          <a:solidFill>
            <a:srgbClr val="5E58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4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036763"/>
            <a:ext cx="3103562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44"/>
          <p:cNvSpPr/>
          <p:nvPr/>
        </p:nvSpPr>
        <p:spPr bwMode="auto">
          <a:xfrm>
            <a:off x="2046288" y="4291013"/>
            <a:ext cx="334962" cy="334962"/>
          </a:xfrm>
          <a:custGeom>
            <a:avLst/>
            <a:gdLst>
              <a:gd name="T0" fmla="*/ 0 w 175"/>
              <a:gd name="T1" fmla="*/ 2147483647 h 175"/>
              <a:gd name="T2" fmla="*/ 2147483647 w 175"/>
              <a:gd name="T3" fmla="*/ 2147483647 h 175"/>
              <a:gd name="T4" fmla="*/ 2147483647 w 175"/>
              <a:gd name="T5" fmla="*/ 2147483647 h 175"/>
              <a:gd name="T6" fmla="*/ 2147483647 w 175"/>
              <a:gd name="T7" fmla="*/ 0 h 175"/>
              <a:gd name="T8" fmla="*/ 0 w 175"/>
              <a:gd name="T9" fmla="*/ 2147483647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" h="175">
                <a:moveTo>
                  <a:pt x="0" y="93"/>
                </a:moveTo>
                <a:lnTo>
                  <a:pt x="82" y="93"/>
                </a:lnTo>
                <a:lnTo>
                  <a:pt x="82" y="175"/>
                </a:lnTo>
                <a:lnTo>
                  <a:pt x="175" y="0"/>
                </a:lnTo>
                <a:lnTo>
                  <a:pt x="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34405" y="825761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标准化变量的主成分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515993"/>
            <a:ext cx="1213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因此我们只需要直接从相关系数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矩阵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ρ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出发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求主成分，此时的主成分分析将均等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地对待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每一个原始变量。从相关系数矩阵出发求的主成分与从协方差矩阵出发是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完全类似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的，并且主成分的一些性质具有更简单的数学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形式。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46" y="2716322"/>
            <a:ext cx="7641091" cy="3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8545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34405" y="825761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标准化变量的主成分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83" t="480" r="6321" b="35034"/>
          <a:stretch/>
        </p:blipFill>
        <p:spPr>
          <a:xfrm>
            <a:off x="243840" y="1838960"/>
            <a:ext cx="6309360" cy="4220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503" y="1838960"/>
            <a:ext cx="6227577" cy="24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0420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34405" y="825761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标准化变量的主成分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742" y="1410536"/>
            <a:ext cx="7615698" cy="50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1197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0992" y="4040257"/>
            <a:ext cx="662236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样本主成分</a:t>
            </a:r>
            <a:endParaRPr lang="en-US" altLang="zh-CN" sz="80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7000"/>
              </a:lnSpc>
            </a:pPr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Sample principal component</a:t>
            </a:r>
            <a:endParaRPr lang="en-US" altLang="zh-CN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2311" r="1748"/>
          <a:stretch/>
        </p:blipFill>
        <p:spPr>
          <a:xfrm>
            <a:off x="806951" y="864248"/>
            <a:ext cx="7482559" cy="4956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51" y="5821032"/>
            <a:ext cx="7616740" cy="6712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4644" b="37346"/>
          <a:stretch/>
        </p:blipFill>
        <p:spPr>
          <a:xfrm>
            <a:off x="137022" y="1061605"/>
            <a:ext cx="6832738" cy="3762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737" y="3652299"/>
            <a:ext cx="5986222" cy="25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3720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31" y="1410904"/>
            <a:ext cx="8612089" cy="42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2295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01382" y="3856861"/>
            <a:ext cx="856488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非线性主成分分析</a:t>
            </a:r>
            <a:endParaRPr lang="en-US" altLang="zh-CN" sz="8000" b="1" dirty="0" smtClean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7000"/>
              </a:lnSpc>
            </a:pPr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Nonlinear principal component analysis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2740491"/>
                <a:ext cx="12013323" cy="363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ts val="44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核主成分分析（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Kernel Principal Component Analysis, KPCA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）是对传统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主成分分析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PCA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）算法的非线性拓展。简单地说，通过将非线性不可分问题映射到维度更高 的特征空间，使其在新的特征空间上线性可分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457200" indent="-457200">
                  <a:lnSpc>
                    <a:spcPts val="44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设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样本数据矩阵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𝑋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, · · · , 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𝑇</m:t>
                        </m:r>
                      </m:sup>
                    </m:sSup>
                    <m:r>
                      <a:rPr lang="zh-CN" altLang="en-US" sz="24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其中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p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表示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特征维数，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n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表示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样本数。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𝑋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∈ 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为取自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X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一个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简单随机样本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为了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将其映射到维度更高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k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维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子空间，定义如下非线性映射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函数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ϕ:</a:t>
                </a:r>
                <a:endPara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0491"/>
                <a:ext cx="12013323" cy="3631763"/>
              </a:xfrm>
              <a:prstGeom prst="rect">
                <a:avLst/>
              </a:prstGeom>
              <a:blipFill>
                <a:blip r:embed="rId3"/>
                <a:stretch>
                  <a:fillRect l="-660" r="-355" b="-1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700876" y="2166302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核主成分分析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7178" y="4069060"/>
            <a:ext cx="15345268" cy="4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-1" y="1014809"/>
            <a:ext cx="1201332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传统主成分分析一般适应于线性降维，其对于非线性数据往往不能达到较好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的效果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，例如，不同人之间的人脸图像存在非线性关系，用传统的线性主成分分析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结果不尽人意。下面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介绍几种非线性主成分分析算法。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291" y="5697059"/>
            <a:ext cx="3078433" cy="6751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257015"/>
            <a:ext cx="12192001" cy="282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换句话说，利用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KPCA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通过非线性变换将数据映射到一个高维空间，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然后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在此高维空间中使用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标准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PCA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其映射到另外一个低维空间中，并通过线性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分类器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进行划分。但是，由于协方差矩阵每个元素都是向量的内积，因此映射到高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维度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空间后，向量维度增加，计算量大幅度增大。故而，可以利用核函数忽略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映射函数的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具体形式，直接得到低维数据映射到高维后的内积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8413" y="96982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核主成分分析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7178" y="4069060"/>
            <a:ext cx="15345268" cy="4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833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1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9020" y="4084756"/>
            <a:ext cx="5689604" cy="179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简介</a:t>
            </a:r>
            <a:endParaRPr lang="en-US" altLang="zh-CN" sz="8000" b="1" dirty="0" smtClean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7000"/>
              </a:lnSpc>
            </a:pPr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Introduction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8413" y="96982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核主成分分析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7178" y="4069060"/>
            <a:ext cx="15345268" cy="4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1510" b="23084"/>
          <a:stretch/>
        </p:blipFill>
        <p:spPr>
          <a:xfrm>
            <a:off x="1627331" y="1668524"/>
            <a:ext cx="8630765" cy="46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3625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8413" y="96982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核主成分分析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749" y="1890398"/>
            <a:ext cx="8539349" cy="1137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t="4418" r="1473"/>
          <a:stretch/>
        </p:blipFill>
        <p:spPr>
          <a:xfrm>
            <a:off x="1718749" y="3027548"/>
            <a:ext cx="8675982" cy="304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298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46893" y="71582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核主成分分析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2303" t="-373" r="29541" b="46264"/>
          <a:stretch/>
        </p:blipFill>
        <p:spPr>
          <a:xfrm>
            <a:off x="0" y="1798320"/>
            <a:ext cx="5318906" cy="3383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125" t="53660" r="3506"/>
          <a:stretch/>
        </p:blipFill>
        <p:spPr>
          <a:xfrm>
            <a:off x="5212079" y="1920240"/>
            <a:ext cx="68986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6510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86973" y="91902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核主成分分析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198" y="2220547"/>
            <a:ext cx="8083682" cy="29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6062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04653" y="84790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降维算法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0" y="1432675"/>
                <a:ext cx="1208162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t 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分布随机邻域嵌入（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t-distributed stochastic neighbor embedding t-SNE</a:t>
                </a:r>
                <a:r>
                  <a:rPr lang="zh-CN" altLang="en-US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）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是一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种针对高维数据的非线性降维算法，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在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2008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年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由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Laurens van der </a:t>
                </a:r>
                <a:r>
                  <a:rPr lang="en-US" altLang="zh-CN" sz="2400" dirty="0" err="1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Maaten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和</a:t>
                </a:r>
                <a:r>
                  <a:rPr lang="en-US" altLang="zh-CN" sz="2400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Geoffrey Hinton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提出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。传统主成分分析是一种线性算法，不能解释特征之间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的复杂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多项式关系。而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t-SNE 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是基于邻域图上随机游走的概率分布寻找数据内的结构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，将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数据点之间的相似度转化为条件概率，原始空间中数据点的相似度由正态分布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表示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，嵌入空间中数据点的相似度由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t 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分布表示。通过原始空间和嵌入空间的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联合概率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分布的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KL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散度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（用于评估两个分布的相似度的指标）来评估嵌入效果的好坏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dirty="0"/>
                  <a:t>1</a:t>
                </a:r>
                <a:r>
                  <a:rPr lang="zh-CN" altLang="en-US" sz="2400" dirty="0"/>
                  <a:t>、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SNE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算法 </a:t>
                </a:r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t-SNE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算法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从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SNE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改进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而来，所以先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介绍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SNE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。给定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一组高维数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据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𝑋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, · · · , 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𝑇</m:t>
                        </m:r>
                      </m:sup>
                    </m:sSup>
                    <m:r>
                      <a:rPr lang="zh-CN" altLang="en-US" sz="24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，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𝑖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, · · · , 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𝑖𝑝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𝑇</m:t>
                        </m:r>
                      </m:sup>
                    </m:sSup>
                    <m:r>
                      <a:rPr lang="zh-CN" altLang="en-US" sz="24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。</m:t>
                    </m:r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目标是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将这组数据降维到二维，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SNE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的基本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思想是若两个数据在高维空间中是相似的，那么降维到二维空间时距离得很近。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随机邻近嵌入（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SNE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）采用首先通过将数据点之间的高维欧几里得距离转换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为相似性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的条件概率来描述两个数据之间的相似性。</a:t>
                </a: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32675"/>
                <a:ext cx="12081625" cy="4893647"/>
              </a:xfrm>
              <a:prstGeom prst="rect">
                <a:avLst/>
              </a:prstGeom>
              <a:blipFill>
                <a:blip r:embed="rId3"/>
                <a:stretch>
                  <a:fillRect l="-757" t="-1370" r="-656" b="-2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37829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04653" y="84790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降维算法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1432675"/>
            <a:ext cx="201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/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SNE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算法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1219" b="40423"/>
          <a:stretch/>
        </p:blipFill>
        <p:spPr>
          <a:xfrm>
            <a:off x="135826" y="2229660"/>
            <a:ext cx="9262174" cy="39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714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04653" y="84790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降维算法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1432675"/>
            <a:ext cx="201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/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SNE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算法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27" y="2114489"/>
            <a:ext cx="8977233" cy="39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3460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04653" y="84790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降维算法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1432675"/>
            <a:ext cx="201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/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SNE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算法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" y="1894340"/>
            <a:ext cx="8625339" cy="44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404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04653" y="84790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降维算法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432675"/>
            <a:ext cx="2377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算法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0" y="2224344"/>
            <a:ext cx="9158410" cy="39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7465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04653" y="84790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降维算法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432675"/>
            <a:ext cx="2377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算法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4" y="1894340"/>
            <a:ext cx="8091306" cy="43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081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99" y="791165"/>
            <a:ext cx="117030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在实际问题的研究中，往往涉及多变量。而且不同变量之间有一定的相关性。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当变量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较多时，势必增加了分析问题的复杂性。由于变量较多且变量之间存在相关性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，使得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观测到的数据在一定程度上有所重叠。因此利用变量间信息的重叠，通过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变量的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降维，可以使得复杂问题得到简化。</a:t>
            </a:r>
          </a:p>
          <a:p>
            <a:pPr marL="342900" indent="-342900">
              <a:lnSpc>
                <a:spcPts val="3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主成分分析是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利用降维的思想，在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尽量减少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信息损失的前提下，将多变量转化为少数几个综合变量的一种机器学习方法。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例如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，在商品经济中，用主成分分析可以将复杂的经济数据综合成几个商业指数，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如物价指数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、生活费用指数以及商业活动指数等。主成分分析是由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Pearson 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提出，后来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 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Hotelling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发展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起来的。通常将生成的综合变量称为主成分，这些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主成分保留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原始变量的绝大部分信息，都是原始变量的线性组合，而且各个主成分之间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互不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相关。在研究复杂问题时，通过主成分分析，可以从事物错综复杂的关系中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找出一些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主要成分，揭示事物内部变量之间的规律，简化问题，提高分析效率。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04653" y="84790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降维算法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80582"/>
            <a:ext cx="2377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t-SNE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算法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5182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因此，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t-SNE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的主要优势在于通过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t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分布与正态分布的差异，与其他降维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方法相比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，解决了样本分布拥挤、边界不明显的问题，使得相似的样本能够聚集在一起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差异大的样本能够有效地分开。但它同时也有计算复杂度高，目标函数非凸，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容易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得到局部最优解；对参数敏感、结果具有随机性等缺陷。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t-SNE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非线性降维算法在实际问题中可用于处理高维数据集，并应用于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自然语言处理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、图像处理、基因组数据和语音处理等。</a:t>
            </a:r>
          </a:p>
        </p:txBody>
      </p:sp>
    </p:spTree>
    <p:extLst>
      <p:ext uri="{BB962C8B-B14F-4D97-AF65-F5344CB8AC3E}">
        <p14:creationId xmlns:p14="http://schemas.microsoft.com/office/powerpoint/2010/main" val="2142703023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01382" y="3856861"/>
            <a:ext cx="856488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主成分分析</a:t>
            </a: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实践</a:t>
            </a:r>
            <a:endParaRPr lang="en-US" altLang="zh-CN" sz="8000" b="1" dirty="0" smtClean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7000"/>
              </a:lnSpc>
            </a:pPr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Principal component analysis practice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02751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764097"/>
            <a:ext cx="12019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R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语言中可用于进行主成分分析的函数有：</a:t>
            </a:r>
            <a:r>
              <a:rPr lang="en-US" altLang="zh-CN" sz="24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prcomp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()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 </a:t>
            </a:r>
            <a:r>
              <a:rPr lang="en-US" altLang="zh-CN" sz="24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princomp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()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，以及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psych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包对数据进行主成分分析，其中，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principal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函数进行主成分分析，</a:t>
            </a:r>
            <a:r>
              <a:rPr lang="en-US" altLang="zh-CN" sz="24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fa.parallel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函数生成碎石图等。也可根据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PCA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的原理，利用自编函数的方法。下面将利用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R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中自带的范例数据集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iris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进行示范</a:t>
            </a:r>
            <a:r>
              <a:rPr lang="zh-CN" altLang="en-US" sz="2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23503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14812"/>
            <a:ext cx="11593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、标准化数据：为了统一数据的量纲并对数据进行中心化，在主成分分析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之前往往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需要对原始数据进行标准化。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8004"/>
            <a:ext cx="9756025" cy="114047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23503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97313"/>
            <a:ext cx="11593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、计算相关系数（协方差）矩阵并求解特征值和相应的特征向量，提取各主成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分方差，计算方差贡献率和累积贡献率，利用碎石函数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screeplot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()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绘制碎石图。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碎石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图是可以帮助我们确定主成分合适个数的有用的可视化工具。其将特征值从大到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小排列，选取一个拐点对应的序号，序号后的特征值全部较小且大小差不多，因此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此值可作为主成分的个数。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736305"/>
            <a:ext cx="8944326" cy="26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8588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23503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97313"/>
            <a:ext cx="2854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、计算主成分得分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8978"/>
            <a:ext cx="5701401" cy="10738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3441463"/>
            <a:ext cx="319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、绘制主成分散点图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3128"/>
            <a:ext cx="6756400" cy="25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37991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23503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97313"/>
            <a:ext cx="77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本节只展示直观性强的碎石图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和主成分散点图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6752" t="10955" r="2971" b="809"/>
          <a:stretch/>
        </p:blipFill>
        <p:spPr>
          <a:xfrm>
            <a:off x="0" y="2757970"/>
            <a:ext cx="5095693" cy="3428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13" y="2400826"/>
            <a:ext cx="5585567" cy="38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82997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23503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97313"/>
            <a:ext cx="1193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在理解了主成分分析的具体步骤后，也可用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R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语言中常见的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PCA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函数验证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分析过程的正确性。在实际操作中，可以根据具体情况，按需选择函数。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prcomp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()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函数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67" y="3139490"/>
            <a:ext cx="5652233" cy="61955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833538"/>
            <a:ext cx="1193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princomp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()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函数：如果使用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princomp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()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函数，需要先做归一化，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princomp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()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函数并无数据标准化相关的参数，且默认使用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covariance matrix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，得到的结果与使用相关性矩阵有细微差异（如下）。原因是：根据相关系数公式可知，归一化后的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相关性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系数近乎等于协方差。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t="-758" r="39498"/>
          <a:stretch/>
        </p:blipFill>
        <p:spPr>
          <a:xfrm>
            <a:off x="204943" y="5394960"/>
            <a:ext cx="3462817" cy="109600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90721" y="5394960"/>
            <a:ext cx="646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通过比较分析得到 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Standard deviation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Proportion of variance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Cumulative Proportion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发现，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种主成分分析的方法得到的结果完全一致。</a:t>
            </a:r>
          </a:p>
        </p:txBody>
      </p:sp>
    </p:spTree>
    <p:extLst>
      <p:ext uri="{BB962C8B-B14F-4D97-AF65-F5344CB8AC3E}">
        <p14:creationId xmlns:p14="http://schemas.microsoft.com/office/powerpoint/2010/main" val="2171893587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23503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97313"/>
            <a:ext cx="1193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principal()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函数：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652" r="25923"/>
          <a:stretch/>
        </p:blipFill>
        <p:spPr>
          <a:xfrm>
            <a:off x="134493" y="2323182"/>
            <a:ext cx="5605908" cy="26314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4493" y="5426055"/>
            <a:ext cx="8379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其中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nfactors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指定主成分个数，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rotate: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指定模型旋转的方法，默认为最大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方差法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。最终可得主成分散点图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090" y="2076097"/>
            <a:ext cx="5210910" cy="31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41505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328006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非线性主成分分析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97313"/>
            <a:ext cx="1193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）核主成分分析（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KPCA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R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中可以通过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kernlab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包中函数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kpca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()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实现 基于核分析的主成分分析。以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R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中自带的范例数据集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iris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示范。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6478"/>
            <a:ext cx="7463526" cy="25165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l="4513" t="2863" r="4181" b="1"/>
          <a:stretch/>
        </p:blipFill>
        <p:spPr>
          <a:xfrm>
            <a:off x="7592562" y="3320342"/>
            <a:ext cx="4599438" cy="29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2580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328006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非线性主成分分析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97313"/>
            <a:ext cx="1193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t-SNE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非线性降维算法：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可以通过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Rtsne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包可以实现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t-SNE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分析，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所使用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的函数为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Rtsne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(X,...)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其中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数据矩阵。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自带的范例数据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集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iris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示范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8" y="2628310"/>
            <a:ext cx="6617592" cy="31617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200" y="2862270"/>
            <a:ext cx="589280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444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84071" y="3856861"/>
            <a:ext cx="721660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</a:t>
            </a: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的主成分</a:t>
            </a:r>
            <a:endParaRPr lang="en-US" altLang="zh-CN" sz="8000" b="1" dirty="0" smtClean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7000"/>
              </a:lnSpc>
            </a:pPr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Population principal component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3073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Python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764097"/>
            <a:ext cx="1201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Python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语言中的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sklearn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库可实现主成分析方法，本节将采用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PCA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对莺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尾花数据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集的特征进行分析，首先加载相应模块：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173156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81280" y="3383693"/>
            <a:ext cx="11593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再导入鸢尾花数据集，利用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PCA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类进行分析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40" y="2552696"/>
            <a:ext cx="4556840" cy="8777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0" y="3817334"/>
            <a:ext cx="6891879" cy="26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04388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9828" y="713546"/>
            <a:ext cx="3073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Python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711086"/>
            <a:ext cx="1201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累积贡献率折线图如图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所示，明显可以看出前两个成分的累积贡献率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已经超过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97%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，可选为主成分。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1193800"/>
            <a:ext cx="173156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主成分分析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4514" r="4970" b="4826"/>
          <a:stretch/>
        </p:blipFill>
        <p:spPr>
          <a:xfrm>
            <a:off x="5271091" y="2232602"/>
            <a:ext cx="5164027" cy="42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40134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01382" y="3856861"/>
            <a:ext cx="8564880" cy="191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endParaRPr lang="en-US" altLang="zh-CN" sz="8000" b="1" dirty="0" smtClean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7000"/>
              </a:lnSpc>
            </a:pPr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Summary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06939"/>
      </p:ext>
    </p:extLst>
  </p:cSld>
  <p:clrMapOvr>
    <a:masterClrMapping/>
  </p:clrMapOvr>
  <p:transition spd="slow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1699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主成分分析通过对原始高维特征进行映射变换得到少数几个主成分，得到的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主成分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能够最大程度地表达原始数据，是一种处理高维数据的有效降维方法。本章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主要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介绍了总体主成分、样本主成分以及非线性主成分分析的算法理论，并通过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实验案例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阐述算法在实际问题中的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应用。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除本章介绍的几种主成分分析方法之外，更多方法可参考：稀疏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主成分分析（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SPCA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该方法不仅可以达到降维的效果，还能够增强算法可解释性；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张量主成分分析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TPCA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其将张量与数据处理相结合，在高维信息压缩等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领域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得到广泛应用；鲁棒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稳健主成分分析（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RPCA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提高算法对异常值、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噪声的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鲁棒性。</a:t>
            </a:r>
          </a:p>
        </p:txBody>
      </p:sp>
    </p:spTree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" y="1299618"/>
            <a:ext cx="3950789" cy="3950789"/>
          </a:xfrm>
          <a:prstGeom prst="rect">
            <a:avLst/>
          </a:prstGeom>
        </p:spPr>
      </p:pic>
      <p:grpSp>
        <p:nvGrpSpPr>
          <p:cNvPr id="59395" name="组合 4"/>
          <p:cNvGrpSpPr/>
          <p:nvPr/>
        </p:nvGrpSpPr>
        <p:grpSpPr bwMode="auto">
          <a:xfrm>
            <a:off x="0" y="333375"/>
            <a:ext cx="1489075" cy="419100"/>
            <a:chOff x="0" y="0"/>
            <a:chExt cx="1489439" cy="419100"/>
          </a:xfrm>
        </p:grpSpPr>
        <p:sp>
          <p:nvSpPr>
            <p:cNvPr id="59408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409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410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9396" name="矩形 8"/>
          <p:cNvSpPr/>
          <p:nvPr/>
        </p:nvSpPr>
        <p:spPr bwMode="auto">
          <a:xfrm>
            <a:off x="4686300" y="2287588"/>
            <a:ext cx="7105650" cy="1819275"/>
          </a:xfrm>
          <a:custGeom>
            <a:avLst/>
            <a:gdLst>
              <a:gd name="T0" fmla="*/ 0 w 6696075"/>
              <a:gd name="T1" fmla="*/ 0 h 1819275"/>
              <a:gd name="T2" fmla="*/ 9010271 w 6696075"/>
              <a:gd name="T3" fmla="*/ 19050 h 1819275"/>
              <a:gd name="T4" fmla="*/ 9010271 w 6696075"/>
              <a:gd name="T5" fmla="*/ 1809750 h 1819275"/>
              <a:gd name="T6" fmla="*/ 1510142 w 6696075"/>
              <a:gd name="T7" fmla="*/ 1819275 h 1819275"/>
              <a:gd name="T8" fmla="*/ 0 w 6696075"/>
              <a:gd name="T9" fmla="*/ 0 h 1819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6075" h="1819275">
                <a:moveTo>
                  <a:pt x="0" y="0"/>
                </a:moveTo>
                <a:lnTo>
                  <a:pt x="6696075" y="19050"/>
                </a:lnTo>
                <a:lnTo>
                  <a:pt x="6696075" y="1809750"/>
                </a:lnTo>
                <a:lnTo>
                  <a:pt x="1122277" y="1819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397" name="矩形 9"/>
          <p:cNvSpPr>
            <a:spLocks noChangeArrowheads="1"/>
          </p:cNvSpPr>
          <p:nvPr/>
        </p:nvSpPr>
        <p:spPr bwMode="auto">
          <a:xfrm>
            <a:off x="12020550" y="2297113"/>
            <a:ext cx="171450" cy="180022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398" name="等腰三角形 11"/>
          <p:cNvSpPr/>
          <p:nvPr/>
        </p:nvSpPr>
        <p:spPr bwMode="auto">
          <a:xfrm>
            <a:off x="5895975" y="2297113"/>
            <a:ext cx="5895975" cy="1800225"/>
          </a:xfrm>
          <a:custGeom>
            <a:avLst/>
            <a:gdLst>
              <a:gd name="T0" fmla="*/ 0 w 5895976"/>
              <a:gd name="T1" fmla="*/ 1800225 h 1800225"/>
              <a:gd name="T2" fmla="*/ 3586166 w 5895976"/>
              <a:gd name="T3" fmla="*/ 0 h 1800225"/>
              <a:gd name="T4" fmla="*/ 5895971 w 5895976"/>
              <a:gd name="T5" fmla="*/ 1800225 h 1800225"/>
              <a:gd name="T6" fmla="*/ 0 w 5895976"/>
              <a:gd name="T7" fmla="*/ 1800225 h 1800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5976" h="1800225">
                <a:moveTo>
                  <a:pt x="0" y="1800225"/>
                </a:moveTo>
                <a:lnTo>
                  <a:pt x="3586171" y="0"/>
                </a:lnTo>
                <a:lnTo>
                  <a:pt x="5895976" y="1800225"/>
                </a:lnTo>
                <a:lnTo>
                  <a:pt x="0" y="180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399" name="矩形 14"/>
          <p:cNvSpPr>
            <a:spLocks noChangeArrowheads="1"/>
          </p:cNvSpPr>
          <p:nvPr/>
        </p:nvSpPr>
        <p:spPr bwMode="auto">
          <a:xfrm>
            <a:off x="0" y="6448425"/>
            <a:ext cx="12192000" cy="4191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400" name="矩形 17"/>
          <p:cNvSpPr>
            <a:spLocks noChangeArrowheads="1"/>
          </p:cNvSpPr>
          <p:nvPr/>
        </p:nvSpPr>
        <p:spPr bwMode="auto">
          <a:xfrm>
            <a:off x="9271000" y="6448425"/>
            <a:ext cx="2921000" cy="422275"/>
          </a:xfrm>
          <a:prstGeom prst="rect">
            <a:avLst/>
          </a:pr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401" name="直角三角形 15"/>
          <p:cNvSpPr>
            <a:spLocks noChangeArrowheads="1"/>
          </p:cNvSpPr>
          <p:nvPr/>
        </p:nvSpPr>
        <p:spPr bwMode="auto">
          <a:xfrm rot="-2482782">
            <a:off x="9013825" y="6180138"/>
            <a:ext cx="622300" cy="544512"/>
          </a:xfrm>
          <a:prstGeom prst="rtTriangl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59402" name="组合 23"/>
          <p:cNvGrpSpPr/>
          <p:nvPr/>
        </p:nvGrpSpPr>
        <p:grpSpPr bwMode="auto">
          <a:xfrm>
            <a:off x="5705475" y="2776538"/>
            <a:ext cx="885825" cy="887412"/>
            <a:chOff x="0" y="0"/>
            <a:chExt cx="1236662" cy="1236662"/>
          </a:xfrm>
        </p:grpSpPr>
        <p:pic>
          <p:nvPicPr>
            <p:cNvPr id="59406" name="组合 2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26" y="343571"/>
              <a:ext cx="756779" cy="4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7" name="椭圆 22"/>
            <p:cNvSpPr>
              <a:spLocks noChangeArrowheads="1"/>
            </p:cNvSpPr>
            <p:nvPr/>
          </p:nvSpPr>
          <p:spPr bwMode="auto">
            <a:xfrm>
              <a:off x="0" y="0"/>
              <a:ext cx="1236662" cy="123666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9403" name="文本框 24"/>
          <p:cNvSpPr txBox="1">
            <a:spLocks noChangeArrowheads="1"/>
          </p:cNvSpPr>
          <p:nvPr/>
        </p:nvSpPr>
        <p:spPr bwMode="auto">
          <a:xfrm>
            <a:off x="7389345" y="2607581"/>
            <a:ext cx="30443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谢    谢！</a:t>
            </a:r>
          </a:p>
        </p:txBody>
      </p:sp>
      <p:sp>
        <p:nvSpPr>
          <p:cNvPr id="59404" name="矩形 25"/>
          <p:cNvSpPr>
            <a:spLocks noChangeArrowheads="1"/>
          </p:cNvSpPr>
          <p:nvPr/>
        </p:nvSpPr>
        <p:spPr bwMode="auto">
          <a:xfrm>
            <a:off x="8402637" y="3527338"/>
            <a:ext cx="1844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Thank   You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9405" name="图片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49438"/>
            <a:ext cx="46259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6002" y="88104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的定义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2738" y="1795111"/>
                <a:ext cx="10926967" cy="164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主成分分析的目标是找到原始变量的一个能够按照“重要性”排序并且信息不 重复的线性组合。具体地，假设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 · · · , 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为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p 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维随机向量，其均 值为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µ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，协方差矩阵为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Σ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。对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X 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进行线性变换，可以形成新的综合变量，记为 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 · · · , 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，即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8" y="1795111"/>
                <a:ext cx="10926967" cy="1641988"/>
              </a:xfrm>
              <a:prstGeom prst="rect">
                <a:avLst/>
              </a:prstGeom>
              <a:blipFill>
                <a:blip r:embed="rId5"/>
                <a:stretch>
                  <a:fillRect l="-725" t="-2963" r="-167" b="-4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662" y="3626451"/>
            <a:ext cx="5840178" cy="22782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6001" y="87088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的定义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0" y="1693605"/>
                <a:ext cx="10926967" cy="4572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首先用一个综合变量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来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替代原始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p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变量，为了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使得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 所有线性组合中最具代表性，应使其方差最大化，以最大程度地保留原始变量的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方差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和协方差结构信息。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由于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若对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不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加以约束，可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使得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方差任意增大，那么方差最大化就变得没有意义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。因此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主成分分析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限制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为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单位向量，即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=1,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寻求向量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使得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sz="24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m:t>X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达到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最大，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就称为第一主成分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如果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第一主成分所含信息不够多，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不足以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代表原始数据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p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变量，则需要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考虑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，为了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使得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中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所含信息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不重叠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，则应该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要求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不相关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。因此主成分分析在上述约束和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条件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=1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条件下寻求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使得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m:t>X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达到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最大，所求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称为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第二主成分。类似地，可以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定义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第三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主成分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,...,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第 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p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主成分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。各主成分在总方差中所占比重依次递减。实际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应用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中，通常只需挑选前几个主成分，达到简化问题，抓住问题本质的目的。 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3605"/>
                <a:ext cx="10926967" cy="4572214"/>
              </a:xfrm>
              <a:prstGeom prst="rect">
                <a:avLst/>
              </a:prstGeom>
              <a:blipFill>
                <a:blip r:embed="rId7"/>
                <a:stretch>
                  <a:fillRect l="-725" t="-1467" r="-725"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1020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6001" y="87088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总体主成分的求法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80" y="1799531"/>
            <a:ext cx="9617842" cy="41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26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6001" y="87088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总体主成分的求法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987" y="1562056"/>
            <a:ext cx="7796693" cy="2582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222" b="59597"/>
          <a:stretch/>
        </p:blipFill>
        <p:spPr>
          <a:xfrm>
            <a:off x="1225387" y="4353699"/>
            <a:ext cx="7898293" cy="20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986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73529"/>
      </a:accent1>
      <a:accent2>
        <a:srgbClr val="E8282E"/>
      </a:accent2>
      <a:accent3>
        <a:srgbClr val="BA2326"/>
      </a:accent3>
      <a:accent4>
        <a:srgbClr val="8B0C04"/>
      </a:accent4>
      <a:accent5>
        <a:srgbClr val="680801"/>
      </a:accent5>
      <a:accent6>
        <a:srgbClr val="B91318"/>
      </a:accent6>
      <a:hlink>
        <a:srgbClr val="F73529"/>
      </a:hlink>
      <a:folHlink>
        <a:srgbClr val="BFBFBF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5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5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5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5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5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1915</Words>
  <Application>Microsoft Office PowerPoint</Application>
  <PresentationFormat>宽屏</PresentationFormat>
  <Paragraphs>134</Paragraphs>
  <Slides>54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5" baseType="lpstr">
      <vt:lpstr>Roboto</vt:lpstr>
      <vt:lpstr>楷体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互联网+时代：变革与创新</dc:title>
  <dc:creator>方匡南</dc:creator>
  <cp:lastModifiedBy>ASUS</cp:lastModifiedBy>
  <cp:revision>283</cp:revision>
  <dcterms:created xsi:type="dcterms:W3CDTF">2015-07-17T02:38:00Z</dcterms:created>
  <dcterms:modified xsi:type="dcterms:W3CDTF">2023-02-09T04:03:56Z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